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2" r:id="rId3"/>
    <p:sldId id="262" r:id="rId4"/>
    <p:sldId id="257" r:id="rId5"/>
    <p:sldId id="260" r:id="rId6"/>
    <p:sldId id="258" r:id="rId7"/>
    <p:sldId id="259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76"/>
    <p:restoredTop sz="82591"/>
  </p:normalViewPr>
  <p:slideViewPr>
    <p:cSldViewPr snapToGrid="0" snapToObjects="1">
      <p:cViewPr varScale="1">
        <p:scale>
          <a:sx n="88" d="100"/>
          <a:sy n="88" d="100"/>
        </p:scale>
        <p:origin x="139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CE298-9123-7B49-AEFE-B6E309F8175D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21512-7B85-2E4C-AED9-F97D3B980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5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21512-7B85-2E4C-AED9-F97D3B9805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57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21512-7B85-2E4C-AED9-F97D3B98051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97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Hotspring</a:t>
            </a:r>
            <a:r>
              <a:rPr lang="en-US" dirty="0"/>
              <a:t> in Yellowstone national park</a:t>
            </a:r>
          </a:p>
          <a:p>
            <a:r>
              <a:rPr lang="en-US" dirty="0"/>
              <a:t>The colors are different organisms living in this really hot environment</a:t>
            </a:r>
          </a:p>
          <a:p>
            <a:r>
              <a:rPr lang="en-US" dirty="0"/>
              <a:t>They are archaea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21512-7B85-2E4C-AED9-F97D3B9805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00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true kernel (no nucleus)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21512-7B85-2E4C-AED9-F97D3B9805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30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Peptidoglycan is a matrix of sugars linked with amino acids</a:t>
            </a:r>
          </a:p>
          <a:p>
            <a:r>
              <a:rPr lang="en-US" dirty="0"/>
              <a:t>Archaea have a similar cell wall but it is built a little differently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21512-7B85-2E4C-AED9-F97D3B9805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36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Purple = gram positive</a:t>
            </a:r>
          </a:p>
          <a:p>
            <a:r>
              <a:rPr lang="en-US" dirty="0"/>
              <a:t>Pink = gram negative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21512-7B85-2E4C-AED9-F97D3B9805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6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Archaea and bacteria have flagella that have the same function but different ways of working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21512-7B85-2E4C-AED9-F97D3B9805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35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21512-7B85-2E4C-AED9-F97D3B9805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false, mutations happen because of radiation and other mutagens, copying errors. Horizontal transmission through the use of plasmids.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21512-7B85-2E4C-AED9-F97D3B9805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8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21512-7B85-2E4C-AED9-F97D3B98051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76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670F-28AC-9740-A4E0-6D8595899C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FF44-3D49-CC4D-9C64-FF74070DC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0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670F-28AC-9740-A4E0-6D8595899C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FF44-3D49-CC4D-9C64-FF74070DC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0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670F-28AC-9740-A4E0-6D8595899C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FF44-3D49-CC4D-9C64-FF74070DC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5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670F-28AC-9740-A4E0-6D8595899C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FF44-3D49-CC4D-9C64-FF74070DC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75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670F-28AC-9740-A4E0-6D8595899C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FF44-3D49-CC4D-9C64-FF74070DC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32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670F-28AC-9740-A4E0-6D8595899C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FF44-3D49-CC4D-9C64-FF74070DC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14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670F-28AC-9740-A4E0-6D8595899C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FF44-3D49-CC4D-9C64-FF74070DC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28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670F-28AC-9740-A4E0-6D8595899C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FF44-3D49-CC4D-9C64-FF74070DC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5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670F-28AC-9740-A4E0-6D8595899C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FF44-3D49-CC4D-9C64-FF74070DC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02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670F-28AC-9740-A4E0-6D8595899C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FF44-3D49-CC4D-9C64-FF74070DC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3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670F-28AC-9740-A4E0-6D8595899C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FF44-3D49-CC4D-9C64-FF74070DC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36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9670F-28AC-9740-A4E0-6D8595899C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CFF44-3D49-CC4D-9C64-FF74070DC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23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utbreak-coronavirus-world-1024x506p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556" y="1838941"/>
            <a:ext cx="7022606" cy="3950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2175" y="865818"/>
            <a:ext cx="42625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Coronavirus information</a:t>
            </a:r>
          </a:p>
        </p:txBody>
      </p:sp>
    </p:spTree>
    <p:extLst>
      <p:ext uri="{BB962C8B-B14F-4D97-AF65-F5344CB8AC3E}">
        <p14:creationId xmlns:p14="http://schemas.microsoft.com/office/powerpoint/2010/main" val="2900314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8010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functional adaptations contribute to prokaryotic success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49103"/>
            <a:ext cx="8229600" cy="40770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cell wall is often surrounded by a sticky mix of protein and polysaccharide called a </a:t>
            </a:r>
            <a:r>
              <a:rPr lang="en-US" b="1" dirty="0"/>
              <a:t>capsule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Allows the prokaryote to adhere to a surface or to other prokaryotes in a colony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757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8010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functional adaptations contribute to prokaryotic success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49103"/>
            <a:ext cx="8229600" cy="4077060"/>
          </a:xfrm>
        </p:spPr>
        <p:txBody>
          <a:bodyPr/>
          <a:lstStyle/>
          <a:p>
            <a:r>
              <a:rPr lang="en-US" dirty="0"/>
              <a:t>Some bacteria can also build a protective layer called an </a:t>
            </a:r>
            <a:r>
              <a:rPr lang="en-US" b="1" dirty="0"/>
              <a:t>endospore</a:t>
            </a:r>
            <a:r>
              <a:rPr lang="en-US" dirty="0"/>
              <a:t> to survive harsh or unfavorable conditions in a dormant state</a:t>
            </a:r>
          </a:p>
        </p:txBody>
      </p:sp>
    </p:spTree>
    <p:extLst>
      <p:ext uri="{BB962C8B-B14F-4D97-AF65-F5344CB8AC3E}">
        <p14:creationId xmlns:p14="http://schemas.microsoft.com/office/powerpoint/2010/main" val="1165750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8010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functional adaptations contribute to prokaryotic success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49103"/>
            <a:ext cx="8229600" cy="4077060"/>
          </a:xfrm>
        </p:spPr>
        <p:txBody>
          <a:bodyPr/>
          <a:lstStyle/>
          <a:p>
            <a:r>
              <a:rPr lang="en-US" b="1" dirty="0"/>
              <a:t>Fimbria</a:t>
            </a:r>
            <a:r>
              <a:rPr lang="en-US" dirty="0"/>
              <a:t> - small hair-like projections that allow bacteria to stick to surfaces or other cells</a:t>
            </a:r>
          </a:p>
        </p:txBody>
      </p:sp>
      <p:pic>
        <p:nvPicPr>
          <p:cNvPr id="3" name="Picture 2" descr="Fimbri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387" y="3362259"/>
            <a:ext cx="4619025" cy="32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33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8010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functional adaptations contribute to prokaryotic success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49103"/>
            <a:ext cx="8229600" cy="40770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b="1" dirty="0"/>
              <a:t>. Motility</a:t>
            </a:r>
          </a:p>
          <a:p>
            <a:r>
              <a:rPr lang="en-US" b="1" dirty="0"/>
              <a:t>flagella</a:t>
            </a:r>
            <a:r>
              <a:rPr lang="en-US" dirty="0"/>
              <a:t> - a tail-like appendage that enables the to swim through fluid</a:t>
            </a:r>
          </a:p>
        </p:txBody>
      </p:sp>
      <p:pic>
        <p:nvPicPr>
          <p:cNvPr id="4" name="Picture 3" descr="Flagell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84" y="3347830"/>
            <a:ext cx="3292716" cy="32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8010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functional adaptations contribute to prokaryotic success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49103"/>
            <a:ext cx="8229600" cy="40770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</a:t>
            </a:r>
            <a:r>
              <a:rPr lang="en-US" b="1" dirty="0"/>
              <a:t>Reproduction</a:t>
            </a:r>
          </a:p>
          <a:p>
            <a:r>
              <a:rPr lang="en-US" dirty="0"/>
              <a:t>Prokaryotes are able to reproduce through </a:t>
            </a:r>
            <a:r>
              <a:rPr lang="en-US" b="1" dirty="0"/>
              <a:t>binary fission</a:t>
            </a:r>
          </a:p>
          <a:p>
            <a:r>
              <a:rPr lang="en-US" dirty="0"/>
              <a:t>	Capacity for rapid population growth under favorable conditions</a:t>
            </a:r>
          </a:p>
        </p:txBody>
      </p:sp>
    </p:spTree>
    <p:extLst>
      <p:ext uri="{BB962C8B-B14F-4D97-AF65-F5344CB8AC3E}">
        <p14:creationId xmlns:p14="http://schemas.microsoft.com/office/powerpoint/2010/main" val="3253391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197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True or false, and why</a:t>
            </a:r>
            <a:r>
              <a:rPr lang="en-US" dirty="0"/>
              <a:t>?: If an organism reproduces by fission, all of their offspring are genetically identical. Therefore they are unable to adapt to new or changing conditions.</a:t>
            </a:r>
          </a:p>
        </p:txBody>
      </p:sp>
      <p:pic>
        <p:nvPicPr>
          <p:cNvPr id="4" name="Picture 3" descr="Fiss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48" y="3251742"/>
            <a:ext cx="4906625" cy="317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37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063071"/>
          </a:xfrm>
        </p:spPr>
        <p:txBody>
          <a:bodyPr>
            <a:normAutofit fontScale="90000"/>
          </a:bodyPr>
          <a:lstStyle/>
          <a:p>
            <a:r>
              <a:rPr lang="en-US" dirty="0"/>
              <a:t>Rapid reproduction, mutation, and genetic recombination promote genetic diversity in prokaryotes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1750" y="2504157"/>
            <a:ext cx="8229600" cy="37451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Prokaryotes undergo rapid reproduction and mutation</a:t>
            </a:r>
          </a:p>
        </p:txBody>
      </p:sp>
      <p:pic>
        <p:nvPicPr>
          <p:cNvPr id="4" name="Picture 3" descr="e-coli-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488" y="3385265"/>
            <a:ext cx="4482786" cy="298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27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063071"/>
          </a:xfrm>
        </p:spPr>
        <p:txBody>
          <a:bodyPr>
            <a:normAutofit fontScale="90000"/>
          </a:bodyPr>
          <a:lstStyle/>
          <a:p>
            <a:r>
              <a:rPr lang="en-US" dirty="0"/>
              <a:t>Rapid reproduction, mutation, and genetic recombination promote genetic diversity in prokaryotes</a:t>
            </a:r>
          </a:p>
        </p:txBody>
      </p:sp>
      <p:pic>
        <p:nvPicPr>
          <p:cNvPr id="7" name="Content Placeholder 6" descr="Ecoli growt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8" b="4738"/>
          <a:stretch>
            <a:fillRect/>
          </a:stretch>
        </p:blipFill>
        <p:spPr>
          <a:xfrm>
            <a:off x="731394" y="2453303"/>
            <a:ext cx="7176931" cy="3947036"/>
          </a:xfrm>
        </p:spPr>
      </p:pic>
    </p:spTree>
    <p:extLst>
      <p:ext uri="{BB962C8B-B14F-4D97-AF65-F5344CB8AC3E}">
        <p14:creationId xmlns:p14="http://schemas.microsoft.com/office/powerpoint/2010/main" val="3469021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063071"/>
          </a:xfrm>
        </p:spPr>
        <p:txBody>
          <a:bodyPr>
            <a:normAutofit fontScale="90000"/>
          </a:bodyPr>
          <a:lstStyle/>
          <a:p>
            <a:r>
              <a:rPr lang="en-US" dirty="0"/>
              <a:t>Rapid reproduction, mutation, and genetic recombination promote genetic diversity in prokaryotes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7708"/>
            <a:ext cx="8229600" cy="3788455"/>
          </a:xfrm>
        </p:spPr>
        <p:txBody>
          <a:bodyPr/>
          <a:lstStyle/>
          <a:p>
            <a:r>
              <a:rPr lang="en-US" dirty="0"/>
              <a:t>Probability of a mutation is one in 10 million per gene per division</a:t>
            </a:r>
          </a:p>
          <a:p>
            <a:r>
              <a:rPr lang="en-US" dirty="0"/>
              <a:t>Each day, 20 billion new </a:t>
            </a:r>
            <a:r>
              <a:rPr lang="en-US" i="1" dirty="0"/>
              <a:t>E. coli </a:t>
            </a:r>
            <a:r>
              <a:rPr lang="en-US" dirty="0"/>
              <a:t>cells arise in a person</a:t>
            </a:r>
          </a:p>
          <a:p>
            <a:r>
              <a:rPr lang="en-US" dirty="0"/>
              <a:t>E coli has about 4300 genes</a:t>
            </a:r>
          </a:p>
        </p:txBody>
      </p:sp>
    </p:spTree>
    <p:extLst>
      <p:ext uri="{BB962C8B-B14F-4D97-AF65-F5344CB8AC3E}">
        <p14:creationId xmlns:p14="http://schemas.microsoft.com/office/powerpoint/2010/main" val="624110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063071"/>
          </a:xfrm>
        </p:spPr>
        <p:txBody>
          <a:bodyPr>
            <a:normAutofit fontScale="90000"/>
          </a:bodyPr>
          <a:lstStyle/>
          <a:p>
            <a:r>
              <a:rPr lang="en-US" dirty="0"/>
              <a:t>Rapid reproduction, mutation, and genetic recombination promote genetic diversity in prokaryotes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7708"/>
            <a:ext cx="8229600" cy="3788455"/>
          </a:xfrm>
        </p:spPr>
        <p:txBody>
          <a:bodyPr/>
          <a:lstStyle/>
          <a:p>
            <a:r>
              <a:rPr lang="en-US" dirty="0"/>
              <a:t>8.6 million mutations per day in a single host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	While mutations are rare on a per gene basis, they are common in large populations reproducing rapidly</a:t>
            </a:r>
          </a:p>
        </p:txBody>
      </p:sp>
    </p:spTree>
    <p:extLst>
      <p:ext uri="{BB962C8B-B14F-4D97-AF65-F5344CB8AC3E}">
        <p14:creationId xmlns:p14="http://schemas.microsoft.com/office/powerpoint/2010/main" val="31923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D91665-E1E2-004C-93F2-FE77D57EB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1041628"/>
            <a:ext cx="8376744" cy="477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32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063071"/>
          </a:xfrm>
        </p:spPr>
        <p:txBody>
          <a:bodyPr>
            <a:normAutofit fontScale="90000"/>
          </a:bodyPr>
          <a:lstStyle/>
          <a:p>
            <a:r>
              <a:rPr lang="en-US" dirty="0"/>
              <a:t>Rapid reproduction, mutation, and genetic recombination promote genetic diversity in prokaryotes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7708"/>
            <a:ext cx="8229600" cy="3788455"/>
          </a:xfrm>
        </p:spPr>
        <p:txBody>
          <a:bodyPr>
            <a:normAutofit/>
          </a:bodyPr>
          <a:lstStyle/>
          <a:p>
            <a:r>
              <a:rPr lang="en-US" dirty="0"/>
              <a:t>Prokaryotes also undergo genetic recombination (mixing genes from multiple organisms into one genome)</a:t>
            </a:r>
          </a:p>
          <a:p>
            <a:r>
              <a:rPr lang="en-US" dirty="0"/>
              <a:t>prokaryotes combine genetic material with other organisms </a:t>
            </a:r>
            <a:r>
              <a:rPr lang="en-US" i="1" dirty="0"/>
              <a:t>independent of reproduction</a:t>
            </a:r>
            <a:r>
              <a:rPr lang="en-US" dirty="0"/>
              <a:t>, a process called </a:t>
            </a:r>
            <a:r>
              <a:rPr lang="en-US" b="1" dirty="0"/>
              <a:t>horizontal gene transfer</a:t>
            </a:r>
          </a:p>
        </p:txBody>
      </p:sp>
    </p:spTree>
    <p:extLst>
      <p:ext uri="{BB962C8B-B14F-4D97-AF65-F5344CB8AC3E}">
        <p14:creationId xmlns:p14="http://schemas.microsoft.com/office/powerpoint/2010/main" val="2542841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063071"/>
          </a:xfrm>
        </p:spPr>
        <p:txBody>
          <a:bodyPr>
            <a:normAutofit fontScale="90000"/>
          </a:bodyPr>
          <a:lstStyle/>
          <a:p>
            <a:r>
              <a:rPr lang="en-US" dirty="0"/>
              <a:t>Rapid reproduction, mutation, and genetic recombination promote genetic diversity in prokaryotes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7708"/>
            <a:ext cx="8229600" cy="3788455"/>
          </a:xfrm>
        </p:spPr>
        <p:txBody>
          <a:bodyPr>
            <a:normAutofit/>
          </a:bodyPr>
          <a:lstStyle/>
          <a:p>
            <a:r>
              <a:rPr lang="en-US" dirty="0"/>
              <a:t>mechanisms of </a:t>
            </a:r>
            <a:r>
              <a:rPr lang="en-US" b="1" dirty="0"/>
              <a:t>horizontal gene transfer</a:t>
            </a:r>
            <a:r>
              <a:rPr lang="en-US" dirty="0"/>
              <a:t> in prokaryotes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1. </a:t>
            </a:r>
            <a:r>
              <a:rPr lang="en-US" b="1" dirty="0"/>
              <a:t>Transformation</a:t>
            </a:r>
            <a:r>
              <a:rPr lang="en-US" dirty="0"/>
              <a:t> - A DNA fragment from a dead, degraded bacterium enters a living recipient bacterium and is exchanged for a piece of DNA of the recipient</a:t>
            </a:r>
          </a:p>
        </p:txBody>
      </p:sp>
    </p:spTree>
    <p:extLst>
      <p:ext uri="{BB962C8B-B14F-4D97-AF65-F5344CB8AC3E}">
        <p14:creationId xmlns:p14="http://schemas.microsoft.com/office/powerpoint/2010/main" val="2043028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063071"/>
          </a:xfrm>
        </p:spPr>
        <p:txBody>
          <a:bodyPr>
            <a:normAutofit fontScale="90000"/>
          </a:bodyPr>
          <a:lstStyle/>
          <a:p>
            <a:r>
              <a:rPr lang="en-US" dirty="0"/>
              <a:t>Rapid reproduction, mutation, and genetic recombination promote genetic diversity in prokaryotes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7708"/>
            <a:ext cx="8229600" cy="3788455"/>
          </a:xfrm>
        </p:spPr>
        <p:txBody>
          <a:bodyPr>
            <a:normAutofit/>
          </a:bodyPr>
          <a:lstStyle/>
          <a:p>
            <a:r>
              <a:rPr lang="en-US" dirty="0"/>
              <a:t>mechanisms of </a:t>
            </a:r>
            <a:r>
              <a:rPr lang="en-US" b="1" dirty="0"/>
              <a:t>horizontal gene transfer</a:t>
            </a:r>
            <a:r>
              <a:rPr lang="en-US" dirty="0"/>
              <a:t> in prokaryotes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b="1" dirty="0"/>
              <a:t>Transduction</a:t>
            </a:r>
            <a:r>
              <a:rPr lang="en-US" dirty="0"/>
              <a:t> - viruses that infect bacteria and </a:t>
            </a:r>
            <a:r>
              <a:rPr lang="en-US" dirty="0" err="1"/>
              <a:t>archaea</a:t>
            </a:r>
            <a:r>
              <a:rPr lang="en-US" dirty="0"/>
              <a:t> (bacteriophages) transfer genes from one organism to another</a:t>
            </a:r>
          </a:p>
        </p:txBody>
      </p:sp>
    </p:spTree>
    <p:extLst>
      <p:ext uri="{BB962C8B-B14F-4D97-AF65-F5344CB8AC3E}">
        <p14:creationId xmlns:p14="http://schemas.microsoft.com/office/powerpoint/2010/main" val="3016582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063071"/>
          </a:xfrm>
        </p:spPr>
        <p:txBody>
          <a:bodyPr>
            <a:normAutofit fontScale="90000"/>
          </a:bodyPr>
          <a:lstStyle/>
          <a:p>
            <a:r>
              <a:rPr lang="en-US" dirty="0"/>
              <a:t>Rapid reproduction, mutation, and genetic recombination promote genetic diversity in prokaryotes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7708"/>
            <a:ext cx="8229600" cy="3788455"/>
          </a:xfrm>
        </p:spPr>
        <p:txBody>
          <a:bodyPr>
            <a:normAutofit/>
          </a:bodyPr>
          <a:lstStyle/>
          <a:p>
            <a:r>
              <a:rPr lang="en-US" dirty="0"/>
              <a:t>mechanisms of </a:t>
            </a:r>
            <a:r>
              <a:rPr lang="en-US" b="1" dirty="0"/>
              <a:t>horizontal gene transfer</a:t>
            </a:r>
            <a:r>
              <a:rPr lang="en-US" dirty="0"/>
              <a:t> in prokaryotes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b="1" dirty="0"/>
              <a:t>Conjugation</a:t>
            </a:r>
            <a:r>
              <a:rPr lang="en-US" dirty="0"/>
              <a:t> - DNA is transferred between two prokaryotic cells, usually the same species, that become physically joined</a:t>
            </a:r>
          </a:p>
        </p:txBody>
      </p:sp>
    </p:spTree>
    <p:extLst>
      <p:ext uri="{BB962C8B-B14F-4D97-AF65-F5344CB8AC3E}">
        <p14:creationId xmlns:p14="http://schemas.microsoft.com/office/powerpoint/2010/main" val="654742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063071"/>
          </a:xfrm>
        </p:spPr>
        <p:txBody>
          <a:bodyPr>
            <a:normAutofit fontScale="90000"/>
          </a:bodyPr>
          <a:lstStyle/>
          <a:p>
            <a:r>
              <a:rPr lang="en-US" dirty="0"/>
              <a:t>Rapid reproduction, mutation, and genetic recombination promote genetic diversity in prokaryotes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7708"/>
            <a:ext cx="8229600" cy="3788455"/>
          </a:xfrm>
        </p:spPr>
        <p:txBody>
          <a:bodyPr>
            <a:normAutofit/>
          </a:bodyPr>
          <a:lstStyle/>
          <a:p>
            <a:r>
              <a:rPr lang="en-US" b="1" dirty="0"/>
              <a:t>Conjugation - </a:t>
            </a:r>
            <a:r>
              <a:rPr lang="en-US" dirty="0"/>
              <a:t>One cell extends a protein tube towards another cell, and attaches to it, like a grappling hook. It is a special type of fimbria, called a </a:t>
            </a:r>
            <a:r>
              <a:rPr lang="en-US" b="1" dirty="0" err="1"/>
              <a:t>pillus</a:t>
            </a:r>
            <a:r>
              <a:rPr lang="en-US" b="1" dirty="0"/>
              <a:t>.</a:t>
            </a:r>
          </a:p>
        </p:txBody>
      </p:sp>
      <p:pic>
        <p:nvPicPr>
          <p:cNvPr id="4" name="Picture 3" descr="conjug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12" y="4128613"/>
            <a:ext cx="4084044" cy="25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98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572441"/>
          </a:xfrm>
        </p:spPr>
        <p:txBody>
          <a:bodyPr>
            <a:normAutofit/>
          </a:bodyPr>
          <a:lstStyle/>
          <a:p>
            <a:r>
              <a:rPr lang="en-US" dirty="0"/>
              <a:t>Prokaryotes are both beneficial and harmful to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7708"/>
            <a:ext cx="8229600" cy="3788455"/>
          </a:xfrm>
        </p:spPr>
        <p:txBody>
          <a:bodyPr>
            <a:normAutofit/>
          </a:bodyPr>
          <a:lstStyle/>
          <a:p>
            <a:r>
              <a:rPr lang="en-US" b="1" dirty="0" err="1"/>
              <a:t>Mutualists</a:t>
            </a:r>
            <a:r>
              <a:rPr lang="en-US" dirty="0"/>
              <a:t> - species that benefit us, and we benefit them</a:t>
            </a:r>
          </a:p>
          <a:p>
            <a:r>
              <a:rPr lang="en-US" dirty="0"/>
              <a:t>	</a:t>
            </a:r>
            <a:r>
              <a:rPr lang="en-US" b="1" dirty="0"/>
              <a:t>Pathogens - </a:t>
            </a:r>
            <a:r>
              <a:rPr lang="en-US" dirty="0"/>
              <a:t> species that harm us</a:t>
            </a:r>
          </a:p>
        </p:txBody>
      </p:sp>
    </p:spTree>
    <p:extLst>
      <p:ext uri="{BB962C8B-B14F-4D97-AF65-F5344CB8AC3E}">
        <p14:creationId xmlns:p14="http://schemas.microsoft.com/office/powerpoint/2010/main" val="2248453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572441"/>
          </a:xfrm>
        </p:spPr>
        <p:txBody>
          <a:bodyPr>
            <a:normAutofit/>
          </a:bodyPr>
          <a:lstStyle/>
          <a:p>
            <a:r>
              <a:rPr lang="en-US" dirty="0"/>
              <a:t>Prokaryotes are both beneficial and harmful to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7708"/>
            <a:ext cx="8229600" cy="3788455"/>
          </a:xfrm>
        </p:spPr>
        <p:txBody>
          <a:bodyPr>
            <a:normAutofit/>
          </a:bodyPr>
          <a:lstStyle/>
          <a:p>
            <a:r>
              <a:rPr lang="en-US" dirty="0"/>
              <a:t>Bacteria cause about half of all human diseases</a:t>
            </a:r>
          </a:p>
          <a:p>
            <a:r>
              <a:rPr lang="en-US" dirty="0"/>
              <a:t>	</a:t>
            </a:r>
            <a:r>
              <a:rPr lang="en-US" b="1" dirty="0"/>
              <a:t>Endotoxins</a:t>
            </a:r>
            <a:r>
              <a:rPr lang="en-US" dirty="0"/>
              <a:t> - Contained inside the body of the bacteria (isn’t released if its alive)</a:t>
            </a:r>
          </a:p>
          <a:p>
            <a:r>
              <a:rPr lang="en-US" b="1" dirty="0"/>
              <a:t>Exotoxins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Secreted by living bacteria</a:t>
            </a:r>
          </a:p>
        </p:txBody>
      </p:sp>
    </p:spTree>
    <p:extLst>
      <p:ext uri="{BB962C8B-B14F-4D97-AF65-F5344CB8AC3E}">
        <p14:creationId xmlns:p14="http://schemas.microsoft.com/office/powerpoint/2010/main" val="3038159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572441"/>
          </a:xfrm>
        </p:spPr>
        <p:txBody>
          <a:bodyPr>
            <a:normAutofit/>
          </a:bodyPr>
          <a:lstStyle/>
          <a:p>
            <a:r>
              <a:rPr lang="en-US" dirty="0"/>
              <a:t>Prokaryotes are both beneficial and harmful to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7708"/>
            <a:ext cx="8229600" cy="3788455"/>
          </a:xfrm>
        </p:spPr>
        <p:txBody>
          <a:bodyPr>
            <a:normAutofit/>
          </a:bodyPr>
          <a:lstStyle/>
          <a:p>
            <a:r>
              <a:rPr lang="en-US" dirty="0"/>
              <a:t>Examples of industrial use of prokaryotes</a:t>
            </a:r>
          </a:p>
          <a:p>
            <a:pPr lvl="1"/>
            <a:r>
              <a:rPr lang="en-US" b="1" dirty="0"/>
              <a:t>Food Production</a:t>
            </a:r>
          </a:p>
          <a:p>
            <a:pPr lvl="1"/>
            <a:r>
              <a:rPr lang="en-US" b="1" dirty="0"/>
              <a:t>Environmental cleanup</a:t>
            </a:r>
          </a:p>
          <a:p>
            <a:pPr lvl="1"/>
            <a:r>
              <a:rPr lang="en-US" b="1" dirty="0"/>
              <a:t>Biotechnology</a:t>
            </a:r>
          </a:p>
          <a:p>
            <a:pPr lvl="2"/>
            <a:r>
              <a:rPr lang="en-US" dirty="0"/>
              <a:t>Cloning</a:t>
            </a:r>
          </a:p>
          <a:p>
            <a:pPr lvl="2"/>
            <a:r>
              <a:rPr lang="en-US" dirty="0"/>
              <a:t>Production of vitamins, hormones, antibiotics</a:t>
            </a:r>
          </a:p>
          <a:p>
            <a:pPr lvl="2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8909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Identify structural and functional adaptations contribute to prokaryotic success</a:t>
            </a:r>
          </a:p>
          <a:p>
            <a:pPr marL="514350" indent="-514350">
              <a:buAutoNum type="arabicPeriod"/>
            </a:pPr>
            <a:r>
              <a:rPr lang="en-US" dirty="0"/>
              <a:t>Describe how rapid reproduction, mutation, and genetic recombination promote genetic diversity in prokaryotes</a:t>
            </a:r>
          </a:p>
          <a:p>
            <a:pPr marL="514350" indent="-514350">
              <a:buAutoNum type="arabicPeriod"/>
            </a:pPr>
            <a:r>
              <a:rPr lang="en-US" dirty="0"/>
              <a:t>Explain ways prokaryotes can be beneficial or harmful to people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54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428137"/>
          </a:xfrm>
        </p:spPr>
        <p:txBody>
          <a:bodyPr>
            <a:normAutofit fontScale="90000"/>
          </a:bodyPr>
          <a:lstStyle/>
          <a:p>
            <a:r>
              <a:rPr lang="en-US" dirty="0"/>
              <a:t>Bacteria and </a:t>
            </a:r>
            <a:r>
              <a:rPr lang="en-US" dirty="0" err="1"/>
              <a:t>Archaea</a:t>
            </a:r>
            <a:r>
              <a:rPr lang="en-US" dirty="0"/>
              <a:t> - Masters of Adaptation</a:t>
            </a:r>
          </a:p>
        </p:txBody>
      </p:sp>
      <p:pic>
        <p:nvPicPr>
          <p:cNvPr id="3" name="Picture 2" descr="yellowsto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500" y="1834631"/>
            <a:ext cx="6733981" cy="44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81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Bacteria and </a:t>
            </a:r>
            <a:r>
              <a:rPr lang="en-US" dirty="0" err="1"/>
              <a:t>Archaea</a:t>
            </a:r>
            <a:r>
              <a:rPr lang="en-US" dirty="0"/>
              <a:t> - Prokaryotes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first organisms to live on Earth 3.5 billion years ago were prokaryotes</a:t>
            </a:r>
          </a:p>
          <a:p>
            <a:r>
              <a:rPr lang="en-US" dirty="0"/>
              <a:t>prokaryotes are still the most numerous organisms on Earth today</a:t>
            </a:r>
          </a:p>
          <a:p>
            <a:r>
              <a:rPr lang="en-US" dirty="0"/>
              <a:t>Some can survive and reproduce in environments:</a:t>
            </a:r>
          </a:p>
          <a:p>
            <a:pPr lvl="1"/>
            <a:r>
              <a:rPr lang="en-US" dirty="0"/>
              <a:t>with a pH of less than 1.0</a:t>
            </a:r>
          </a:p>
          <a:p>
            <a:pPr lvl="1"/>
            <a:r>
              <a:rPr lang="en-US" dirty="0"/>
              <a:t>So radioactive they would kill a person in days</a:t>
            </a:r>
          </a:p>
          <a:p>
            <a:pPr lvl="1"/>
            <a:r>
              <a:rPr lang="en-US" dirty="0"/>
              <a:t>So hot they would boil a person alive in minutes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22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Bacteria and </a:t>
            </a:r>
            <a:r>
              <a:rPr lang="en-US" dirty="0" err="1"/>
              <a:t>Archaea</a:t>
            </a:r>
            <a:r>
              <a:rPr lang="en-US" dirty="0"/>
              <a:t> are both lineages of </a:t>
            </a:r>
            <a:r>
              <a:rPr lang="en-US" b="1" dirty="0"/>
              <a:t>prokaryotic</a:t>
            </a:r>
            <a:r>
              <a:rPr lang="en-US" dirty="0"/>
              <a:t> organisms</a:t>
            </a:r>
          </a:p>
        </p:txBody>
      </p:sp>
      <p:pic>
        <p:nvPicPr>
          <p:cNvPr id="9" name="Content Placeholder 8" descr="prokaryote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3482" y="1959878"/>
            <a:ext cx="7344694" cy="4039299"/>
          </a:xfrm>
        </p:spPr>
      </p:pic>
    </p:spTree>
    <p:extLst>
      <p:ext uri="{BB962C8B-B14F-4D97-AF65-F5344CB8AC3E}">
        <p14:creationId xmlns:p14="http://schemas.microsoft.com/office/powerpoint/2010/main" val="11727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Bacteria and </a:t>
            </a:r>
            <a:r>
              <a:rPr lang="en-US" dirty="0" err="1"/>
              <a:t>Archaea</a:t>
            </a:r>
            <a:r>
              <a:rPr lang="en-US" dirty="0"/>
              <a:t> are both lineages of </a:t>
            </a:r>
            <a:r>
              <a:rPr lang="en-US" b="1" dirty="0"/>
              <a:t>prokaryotic</a:t>
            </a:r>
            <a:r>
              <a:rPr lang="en-US" dirty="0"/>
              <a:t> organisms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2224"/>
            <a:ext cx="8229600" cy="4200781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prokaryote</a:t>
            </a:r>
            <a:r>
              <a:rPr lang="en-US" dirty="0"/>
              <a:t> is a unicellular organism that lacks a membrane-bound nucleus, mitochondria, or other membrane-bound organelles. </a:t>
            </a:r>
          </a:p>
          <a:p>
            <a:r>
              <a:rPr lang="en-US" b="1" dirty="0"/>
              <a:t>Prokaryotes</a:t>
            </a:r>
            <a:r>
              <a:rPr lang="en-US" dirty="0"/>
              <a:t> are divided into two domains, </a:t>
            </a:r>
            <a:r>
              <a:rPr lang="en-US" dirty="0" err="1"/>
              <a:t>Archaea</a:t>
            </a:r>
            <a:r>
              <a:rPr lang="en-US" dirty="0"/>
              <a:t> and Bacteria</a:t>
            </a:r>
          </a:p>
        </p:txBody>
      </p:sp>
    </p:spTree>
    <p:extLst>
      <p:ext uri="{BB962C8B-B14F-4D97-AF65-F5344CB8AC3E}">
        <p14:creationId xmlns:p14="http://schemas.microsoft.com/office/powerpoint/2010/main" val="363786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8010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functional adaptations contribute to prokaryotic success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49103"/>
            <a:ext cx="8229600" cy="40770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b="1" dirty="0"/>
              <a:t>Cell surface structures</a:t>
            </a:r>
          </a:p>
          <a:p>
            <a:r>
              <a:rPr lang="en-US" dirty="0"/>
              <a:t>Bacteria have </a:t>
            </a:r>
            <a:r>
              <a:rPr lang="en-US" b="1" dirty="0"/>
              <a:t>cell walls </a:t>
            </a:r>
            <a:r>
              <a:rPr lang="en-US" dirty="0"/>
              <a:t>containing </a:t>
            </a:r>
            <a:r>
              <a:rPr lang="en-US" b="1" dirty="0"/>
              <a:t>peptidoglycan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Cell w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325" y="3704393"/>
            <a:ext cx="5705035" cy="28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50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8010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functional adaptations contribute to prokaryotic success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49103"/>
            <a:ext cx="8229600" cy="4077060"/>
          </a:xfrm>
        </p:spPr>
        <p:txBody>
          <a:bodyPr/>
          <a:lstStyle/>
          <a:p>
            <a:r>
              <a:rPr lang="en-US" dirty="0"/>
              <a:t>A Gram stain binds to </a:t>
            </a:r>
            <a:r>
              <a:rPr lang="en-US" b="1" dirty="0"/>
              <a:t>peptidoglycan</a:t>
            </a:r>
            <a:r>
              <a:rPr lang="en-US" dirty="0"/>
              <a:t>. Bacteria can be classified as gram positive or gram negative.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Gram_stain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674" y="3495988"/>
            <a:ext cx="4136355" cy="310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86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918</Words>
  <Application>Microsoft Macintosh PowerPoint</Application>
  <PresentationFormat>On-screen Show (4:3)</PresentationFormat>
  <Paragraphs>97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PowerPoint Presentation</vt:lpstr>
      <vt:lpstr>PowerPoint Presentation</vt:lpstr>
      <vt:lpstr>Learning Goals</vt:lpstr>
      <vt:lpstr>Bacteria and Archaea - Masters of Adaptation</vt:lpstr>
      <vt:lpstr>Bacteria and Archaea - Prokaryotes</vt:lpstr>
      <vt:lpstr>Review: Bacteria and Archaea are both lineages of prokaryotic organisms</vt:lpstr>
      <vt:lpstr>Review: Bacteria and Archaea are both lineages of prokaryotic organisms</vt:lpstr>
      <vt:lpstr>Structural and functional adaptations contribute to prokaryotic success</vt:lpstr>
      <vt:lpstr>Structural and functional adaptations contribute to prokaryotic success</vt:lpstr>
      <vt:lpstr>Structural and functional adaptations contribute to prokaryotic success</vt:lpstr>
      <vt:lpstr>Structural and functional adaptations contribute to prokaryotic success</vt:lpstr>
      <vt:lpstr>Structural and functional adaptations contribute to prokaryotic success</vt:lpstr>
      <vt:lpstr>Structural and functional adaptations contribute to prokaryotic success</vt:lpstr>
      <vt:lpstr>Structural and functional adaptations contribute to prokaryotic success</vt:lpstr>
      <vt:lpstr>PowerPoint Presentation</vt:lpstr>
      <vt:lpstr>Rapid reproduction, mutation, and genetic recombination promote genetic diversity in prokaryotes</vt:lpstr>
      <vt:lpstr>Rapid reproduction, mutation, and genetic recombination promote genetic diversity in prokaryotes</vt:lpstr>
      <vt:lpstr>Rapid reproduction, mutation, and genetic recombination promote genetic diversity in prokaryotes</vt:lpstr>
      <vt:lpstr>Rapid reproduction, mutation, and genetic recombination promote genetic diversity in prokaryotes</vt:lpstr>
      <vt:lpstr>Rapid reproduction, mutation, and genetic recombination promote genetic diversity in prokaryotes</vt:lpstr>
      <vt:lpstr>Rapid reproduction, mutation, and genetic recombination promote genetic diversity in prokaryotes</vt:lpstr>
      <vt:lpstr>Rapid reproduction, mutation, and genetic recombination promote genetic diversity in prokaryotes</vt:lpstr>
      <vt:lpstr>Rapid reproduction, mutation, and genetic recombination promote genetic diversity in prokaryotes</vt:lpstr>
      <vt:lpstr>Rapid reproduction, mutation, and genetic recombination promote genetic diversity in prokaryotes</vt:lpstr>
      <vt:lpstr>Prokaryotes are both beneficial and harmful to people</vt:lpstr>
      <vt:lpstr>Prokaryotes are both beneficial and harmful to people</vt:lpstr>
      <vt:lpstr>Prokaryotes are both beneficial and harmful to people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Rooney</dc:creator>
  <cp:lastModifiedBy>Yeoh, Alex</cp:lastModifiedBy>
  <cp:revision>36</cp:revision>
  <dcterms:created xsi:type="dcterms:W3CDTF">2020-03-08T19:08:36Z</dcterms:created>
  <dcterms:modified xsi:type="dcterms:W3CDTF">2020-03-09T20:03:42Z</dcterms:modified>
</cp:coreProperties>
</file>